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7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73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4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5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8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5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4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6C383E68-FC3A-41EE-AE1A-231DB6201A29" TargetMode="External"/><Relationship Id="rId7" Type="http://schemas.openxmlformats.org/officeDocument/2006/relationships/image" Target="cid:6E381170-3E50-4F28-BE59-8A5A933D5235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cid:985E9721-B77B-4DC4-A637-7551EB2B8855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cid:8E86387E-3648-40AD-B84E-20626EA57A43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cid:D9A30652-623F-485F-AB74-6121C8113A94" TargetMode="External"/><Relationship Id="rId5" Type="http://schemas.openxmlformats.org/officeDocument/2006/relationships/image" Target="cid:E00660E0-E468-4571-812E-3C5B88393F45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cid:53DA5B60-8139-4976-B08E-2BF4B890241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clock.aquatico-pools.com/MyMITC/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cid:5D565F87-3B08-44AA-B59D-92BC0A0DEB3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5D565F87-3B08-44AA-B59D-92BC0A0DEB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B424-C61F-4FD2-9E3B-65E86D406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cap="none" dirty="0">
                <a:latin typeface="Eras Bold ITC" panose="020B0907030504020204" pitchFamily="34" charset="0"/>
              </a:rPr>
              <a:t>myMITC Overview</a:t>
            </a:r>
            <a:br>
              <a:rPr lang="en-US" sz="7200" cap="none" dirty="0">
                <a:latin typeface="Eras Bold ITC" panose="020B0907030504020204" pitchFamily="34" charset="0"/>
              </a:rPr>
            </a:br>
            <a:r>
              <a:rPr lang="en-US" sz="7200" cap="none" dirty="0">
                <a:latin typeface="Eras Bold ITC" panose="020B0907030504020204" pitchFamily="34" charset="0"/>
              </a:rPr>
              <a:t>&amp;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185DB-7851-4126-9E30-FFC34451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87289"/>
            <a:ext cx="8689976" cy="119752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arkisim" panose="020E0502050101010101" pitchFamily="34" charset="-79"/>
                <a:cs typeface="Narkisim" panose="020E0502050101010101" pitchFamily="34" charset="-79"/>
              </a:rPr>
              <a:t>Aquatico Pool Management, </a:t>
            </a:r>
            <a:r>
              <a:rPr lang="en-US" sz="3200" dirty="0" err="1">
                <a:latin typeface="Narkisim" panose="020E0502050101010101" pitchFamily="34" charset="-79"/>
                <a:cs typeface="Narkisim" panose="020E0502050101010101" pitchFamily="34" charset="-79"/>
              </a:rPr>
              <a:t>inc.</a:t>
            </a:r>
            <a:endParaRPr lang="en-US" sz="32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23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5A2A-AF88-4059-898F-AB0CCB06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9967"/>
            <a:ext cx="10364452" cy="646786"/>
          </a:xfrm>
        </p:spPr>
        <p:txBody>
          <a:bodyPr>
            <a:normAutofit fontScale="90000"/>
          </a:bodyPr>
          <a:lstStyle/>
          <a:p>
            <a:r>
              <a:rPr lang="en-US" sz="4800" cap="none" dirty="0">
                <a:solidFill>
                  <a:prstClr val="black"/>
                </a:solidFill>
              </a:rPr>
              <a:t>myTIMESHEET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FEE25-7547-4AF9-9C5D-B34B5ADE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244" y="1140823"/>
            <a:ext cx="3334283" cy="756360"/>
          </a:xfrm>
        </p:spPr>
        <p:txBody>
          <a:bodyPr/>
          <a:lstStyle/>
          <a:p>
            <a:r>
              <a:rPr lang="en-US" dirty="0"/>
              <a:t>Click on ‘Add attendance record’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3422D-A483-4ACC-8510-AE7B45AF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4925" y="5136322"/>
            <a:ext cx="3298975" cy="15521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Eras Demi ITC" panose="020B0805030504020804" pitchFamily="34" charset="0"/>
              </a:rPr>
              <a:t>Select type: in/ out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Eras Demi ITC" panose="020B0805030504020804" pitchFamily="34" charset="0"/>
              </a:rPr>
              <a:t>enter time (for afternoon click pm)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Eras Demi ITC" panose="020B0805030504020804" pitchFamily="34" charset="0"/>
              </a:rPr>
              <a:t>Select Job pin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Eras Demi ITC" panose="020B0805030504020804" pitchFamily="34" charset="0"/>
              </a:rPr>
              <a:t>Select activity code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Eras Demi ITC" panose="020B0805030504020804" pitchFamily="34" charset="0"/>
              </a:rPr>
              <a:t>Include a reason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B7FD7E-7445-4FC2-9E24-E124A05A6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7990" y="1148714"/>
            <a:ext cx="3340235" cy="748469"/>
          </a:xfrm>
        </p:spPr>
        <p:txBody>
          <a:bodyPr/>
          <a:lstStyle/>
          <a:p>
            <a:r>
              <a:rPr lang="en-US" dirty="0"/>
              <a:t>Verify the information</a:t>
            </a:r>
          </a:p>
        </p:txBody>
      </p:sp>
      <p:pic>
        <p:nvPicPr>
          <p:cNvPr id="9" name="Picture 8" descr="cid:6C383E68-FC3A-41EE-AE1A-231DB6201A29">
            <a:extLst>
              <a:ext uri="{FF2B5EF4-FFF2-40B4-BE49-F238E27FC236}">
                <a16:creationId xmlns:a16="http://schemas.microsoft.com/office/drawing/2014/main" id="{B85CE67B-75DE-4EFC-8960-DED511213A3C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1" b="32420"/>
          <a:stretch/>
        </p:blipFill>
        <p:spPr bwMode="auto">
          <a:xfrm>
            <a:off x="901245" y="2012753"/>
            <a:ext cx="3334283" cy="300800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id:985E9721-B77B-4DC4-A637-7551EB2B8855">
            <a:extLst>
              <a:ext uri="{FF2B5EF4-FFF2-40B4-BE49-F238E27FC236}">
                <a16:creationId xmlns:a16="http://schemas.microsoft.com/office/drawing/2014/main" id="{CDFFD50B-D03F-4BBC-AF20-6D77AF9CF070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0" b="25031"/>
          <a:stretch/>
        </p:blipFill>
        <p:spPr bwMode="auto">
          <a:xfrm>
            <a:off x="4454925" y="2012752"/>
            <a:ext cx="3298976" cy="300800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id:6E381170-3E50-4F28-BE59-8A5A933D5235">
            <a:extLst>
              <a:ext uri="{FF2B5EF4-FFF2-40B4-BE49-F238E27FC236}">
                <a16:creationId xmlns:a16="http://schemas.microsoft.com/office/drawing/2014/main" id="{AEF972EB-AE2B-492F-8EF6-D4486590FF4A}"/>
              </a:ext>
            </a:extLst>
          </p:cNvPr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1" b="1333"/>
          <a:stretch/>
        </p:blipFill>
        <p:spPr bwMode="auto">
          <a:xfrm>
            <a:off x="7964182" y="2012752"/>
            <a:ext cx="3304928" cy="300800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FD782C-B435-4A9F-A392-7BEA77535D7E}"/>
              </a:ext>
            </a:extLst>
          </p:cNvPr>
          <p:cNvSpPr/>
          <p:nvPr/>
        </p:nvSpPr>
        <p:spPr>
          <a:xfrm>
            <a:off x="8107680" y="5136322"/>
            <a:ext cx="3170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Gabriola" panose="04040605051002020D02" pitchFamily="82" charset="0"/>
              </a:rPr>
              <a:t>*All Attendance Requests Must Be Approved By Your Supervisor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425AE9-FA9D-4814-948A-A6F1852B132A}"/>
              </a:ext>
            </a:extLst>
          </p:cNvPr>
          <p:cNvSpPr txBox="1">
            <a:spLocks/>
          </p:cNvSpPr>
          <p:nvPr/>
        </p:nvSpPr>
        <p:spPr>
          <a:xfrm>
            <a:off x="4454925" y="1148714"/>
            <a:ext cx="3298975" cy="756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Complete the attendance record</a:t>
            </a:r>
          </a:p>
        </p:txBody>
      </p:sp>
    </p:spTree>
    <p:extLst>
      <p:ext uri="{BB962C8B-B14F-4D97-AF65-F5344CB8AC3E}">
        <p14:creationId xmlns:p14="http://schemas.microsoft.com/office/powerpoint/2010/main" val="33859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0D316F3-8A59-49D4-8428-3AE77757C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644724"/>
              </p:ext>
            </p:extLst>
          </p:nvPr>
        </p:nvGraphicFramePr>
        <p:xfrm>
          <a:off x="6644323" y="332423"/>
          <a:ext cx="5151437" cy="30613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51437">
                  <a:extLst>
                    <a:ext uri="{9D8B030D-6E8A-4147-A177-3AD203B41FA5}">
                      <a16:colId xmlns:a16="http://schemas.microsoft.com/office/drawing/2014/main" val="240446969"/>
                    </a:ext>
                  </a:extLst>
                </a:gridCol>
              </a:tblGrid>
              <a:tr h="283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3 Strike Attendance Rule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74188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Failure to Clock In / Out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94926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 Clock Ins / Early Clock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05025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Failure To Submit Request In Timely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24524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Clocking In Outside Designated Shift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82844"/>
                  </a:ext>
                </a:extLst>
              </a:tr>
              <a:tr h="4096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Failure To Report Covered / Traded Shift to Mgmt.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28283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Failure To Show For Scheduled Shift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920700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237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C71F94-582D-43FE-8BA3-62B47A7C7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78246"/>
              </p:ext>
            </p:extLst>
          </p:nvPr>
        </p:nvGraphicFramePr>
        <p:xfrm>
          <a:off x="6644322" y="3687918"/>
          <a:ext cx="5151437" cy="26671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1437">
                  <a:extLst>
                    <a:ext uri="{9D8B030D-6E8A-4147-A177-3AD203B41FA5}">
                      <a16:colId xmlns:a16="http://schemas.microsoft.com/office/drawing/2014/main" val="2442832604"/>
                    </a:ext>
                  </a:extLst>
                </a:gridCol>
              </a:tblGrid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Zero Tolerance – Automatic 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516935"/>
                  </a:ext>
                </a:extLst>
              </a:tr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Call  -  No Show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77481"/>
                  </a:ext>
                </a:extLst>
              </a:tr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Clocking In Not On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44348"/>
                  </a:ext>
                </a:extLst>
              </a:tr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Clocking In Colleges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934003"/>
                  </a:ext>
                </a:extLst>
              </a:tr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 Spoofing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86429"/>
                  </a:ext>
                </a:extLst>
              </a:tr>
              <a:tr h="444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Falsifying Attendance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407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F9CE21-A9CD-46B5-B9C7-59B39257D59B}"/>
              </a:ext>
            </a:extLst>
          </p:cNvPr>
          <p:cNvSpPr/>
          <p:nvPr/>
        </p:nvSpPr>
        <p:spPr>
          <a:xfrm>
            <a:off x="1252069" y="332423"/>
            <a:ext cx="4999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ATTENDANCE REQUEST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8D32F-0194-4CF4-834B-5228C0420D3D}"/>
              </a:ext>
            </a:extLst>
          </p:cNvPr>
          <p:cNvSpPr txBox="1"/>
          <p:nvPr/>
        </p:nvSpPr>
        <p:spPr>
          <a:xfrm>
            <a:off x="984069" y="1102595"/>
            <a:ext cx="526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ARE RESONSIBLE FOR CLOCKING IN/OUT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FORGET, YOU MUST APPEND YOUR TIMESHEET FOR YOUR SUPERVISOR TO APPROVE. IT MUST INCLUDE A REASON. </a:t>
            </a:r>
          </a:p>
          <a:p>
            <a:endParaRPr lang="en-US" dirty="0"/>
          </a:p>
          <a:p>
            <a:pPr algn="ctr"/>
            <a:r>
              <a:rPr lang="en-US" dirty="0"/>
              <a:t>FAILURE TO CLOCK IN/OUT OR APPEND YOUR TIMESHEET, MAY RESULT IN DELAY OF A CORRECT PAYCHECK.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B4433-6C2E-4B62-9DFA-8FFF36033995}"/>
              </a:ext>
            </a:extLst>
          </p:cNvPr>
          <p:cNvSpPr txBox="1"/>
          <p:nvPr/>
        </p:nvSpPr>
        <p:spPr>
          <a:xfrm>
            <a:off x="984069" y="3892867"/>
            <a:ext cx="5267574" cy="2462213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 STRIKE RULE: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STRIKES IN ONE PAY PERIOD (2 WEEKS) WILL LEAD TO AN </a:t>
            </a:r>
            <a:r>
              <a:rPr lang="en-US" b="1" dirty="0"/>
              <a:t>AUTOMATIC WRITE UP</a:t>
            </a:r>
          </a:p>
          <a:p>
            <a:endParaRPr lang="en-US" dirty="0"/>
          </a:p>
          <a:p>
            <a:pPr algn="ctr"/>
            <a:r>
              <a:rPr lang="en-US" dirty="0"/>
              <a:t>WRITE UPS CAN LEAD TO TERMINATION, LOSS OF BONUSES, AND REMOVAL FROM SCHEDULE.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F4B6-C73C-42C6-9453-B98E555F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2758"/>
            <a:ext cx="10364451" cy="1166740"/>
          </a:xfrm>
        </p:spPr>
        <p:txBody>
          <a:bodyPr/>
          <a:lstStyle/>
          <a:p>
            <a:r>
              <a:rPr lang="en-US" sz="4800" cap="none" dirty="0">
                <a:solidFill>
                  <a:prstClr val="black"/>
                </a:solidFill>
              </a:rPr>
              <a:t>myCALENDAR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CC668E-2321-4EE5-ACDC-BE5367306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0296" y="1419498"/>
            <a:ext cx="4287799" cy="452431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DFECD-916A-4DE4-94BE-0B1939E6A3E9}"/>
              </a:ext>
            </a:extLst>
          </p:cNvPr>
          <p:cNvSpPr txBox="1"/>
          <p:nvPr/>
        </p:nvSpPr>
        <p:spPr>
          <a:xfrm>
            <a:off x="5320314" y="2539384"/>
            <a:ext cx="5888242" cy="34044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POOL MANAGERS AND/OR SUPERVISORS ARE RESPONSIBLE FOR ENTERING SCHEDULES INTO </a:t>
            </a:r>
            <a:r>
              <a:rPr lang="en-US" dirty="0" err="1"/>
              <a:t>myMITC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YOU ARE RESPONSIBLE </a:t>
            </a:r>
            <a:r>
              <a:rPr lang="en-US" dirty="0"/>
              <a:t>FOR LETTING YOUR POOL MANAGER AND/OR SUPERVISOR KNOW YOUR SCHEDULE AT LEAST 3 WEEKS OUT.</a:t>
            </a:r>
          </a:p>
          <a:p>
            <a:endParaRPr lang="en-US" dirty="0"/>
          </a:p>
          <a:p>
            <a:pPr algn="ctr"/>
            <a:r>
              <a:rPr lang="en-US" dirty="0"/>
              <a:t>CLICK ON THE NAME OF THE FACILITY FOR THE ADDRESS.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ARE UNABLE TO WORK YOUR SHIFT, YOU MUST FIND COVERAGE AND LET YOUR POOL MANAGER AND/OR SUPERVISOR KNOW OF THE CHANGE.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573FF33-003D-4055-B24F-E385F1D3FBEA}"/>
              </a:ext>
            </a:extLst>
          </p:cNvPr>
          <p:cNvSpPr/>
          <p:nvPr/>
        </p:nvSpPr>
        <p:spPr>
          <a:xfrm>
            <a:off x="5059681" y="1604865"/>
            <a:ext cx="949234" cy="363272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AD81-3551-4E82-97EF-460A65A516BD}"/>
              </a:ext>
            </a:extLst>
          </p:cNvPr>
          <p:cNvSpPr txBox="1"/>
          <p:nvPr/>
        </p:nvSpPr>
        <p:spPr>
          <a:xfrm>
            <a:off x="6095999" y="1419498"/>
            <a:ext cx="224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eestyle Script" panose="030804020302050B0404" pitchFamily="66" charset="0"/>
              </a:rPr>
              <a:t>WANT MORE SHIFT? CLICK HERE</a:t>
            </a:r>
          </a:p>
        </p:txBody>
      </p:sp>
    </p:spTree>
    <p:extLst>
      <p:ext uri="{BB962C8B-B14F-4D97-AF65-F5344CB8AC3E}">
        <p14:creationId xmlns:p14="http://schemas.microsoft.com/office/powerpoint/2010/main" val="47040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26BB-0135-40EB-B3A5-43BE2D76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97" y="154383"/>
            <a:ext cx="10364452" cy="945491"/>
          </a:xfrm>
        </p:spPr>
        <p:txBody>
          <a:bodyPr/>
          <a:lstStyle/>
          <a:p>
            <a:r>
              <a:rPr lang="en-US" sz="4800" cap="none" dirty="0">
                <a:solidFill>
                  <a:prstClr val="black"/>
                </a:solidFill>
              </a:rPr>
              <a:t>myCALENDAR: OPEN SHIFTS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73CF9-5CE7-41B1-8D2D-9FDB450343A6}"/>
              </a:ext>
            </a:extLst>
          </p:cNvPr>
          <p:cNvSpPr txBox="1"/>
          <p:nvPr/>
        </p:nvSpPr>
        <p:spPr>
          <a:xfrm>
            <a:off x="910797" y="915208"/>
            <a:ext cx="1036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IF YOU WOULD LIKE ADDITIONAL SHIFTS, YOU CAN REQUEST THEM. </a:t>
            </a:r>
          </a:p>
        </p:txBody>
      </p:sp>
      <p:pic>
        <p:nvPicPr>
          <p:cNvPr id="12" name="Picture 11" descr="cid:8E86387E-3648-40AD-B84E-20626EA57A43">
            <a:extLst>
              <a:ext uri="{FF2B5EF4-FFF2-40B4-BE49-F238E27FC236}">
                <a16:creationId xmlns:a16="http://schemas.microsoft.com/office/drawing/2014/main" id="{FB57052A-2035-4365-95FC-95D8C80AB72F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"/>
          <a:stretch/>
        </p:blipFill>
        <p:spPr bwMode="auto">
          <a:xfrm>
            <a:off x="941669" y="1456804"/>
            <a:ext cx="4704183" cy="287000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cid:E00660E0-E468-4571-812E-3C5B88393F45">
            <a:extLst>
              <a:ext uri="{FF2B5EF4-FFF2-40B4-BE49-F238E27FC236}">
                <a16:creationId xmlns:a16="http://schemas.microsoft.com/office/drawing/2014/main" id="{835E73D5-94FF-4F1C-AA82-EBEDDED95A44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b="9570"/>
          <a:stretch/>
        </p:blipFill>
        <p:spPr bwMode="auto">
          <a:xfrm>
            <a:off x="941669" y="4615018"/>
            <a:ext cx="4694218" cy="179650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922BA5-9AA5-4DE2-9C2D-2250CB1B125C}"/>
              </a:ext>
            </a:extLst>
          </p:cNvPr>
          <p:cNvSpPr txBox="1"/>
          <p:nvPr/>
        </p:nvSpPr>
        <p:spPr>
          <a:xfrm>
            <a:off x="5756366" y="1502537"/>
            <a:ext cx="2445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ENTER DATE RANGE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JOB (FACILITY)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       TO REQUEST SHIFT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REQUEST ENTERED IF GARBAGE CAN ICON APPEARS.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CANCEL REQUEST, CLICK ON     		ICON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0C30F-E9E1-47D8-A1F8-194194995E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24" t="25480" r="20030" b="18150"/>
          <a:stretch/>
        </p:blipFill>
        <p:spPr>
          <a:xfrm>
            <a:off x="7161243" y="2307864"/>
            <a:ext cx="363894" cy="335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4E90CF-18E2-41F3-8598-E42216E45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234" y="4275912"/>
            <a:ext cx="348029" cy="339106"/>
          </a:xfrm>
          <a:prstGeom prst="rect">
            <a:avLst/>
          </a:prstGeom>
        </p:spPr>
      </p:pic>
      <p:pic>
        <p:nvPicPr>
          <p:cNvPr id="21" name="Picture 20" descr="cid:53DA5B60-8139-4976-B08E-2BF4B8902417">
            <a:extLst>
              <a:ext uri="{FF2B5EF4-FFF2-40B4-BE49-F238E27FC236}">
                <a16:creationId xmlns:a16="http://schemas.microsoft.com/office/drawing/2014/main" id="{C06556F0-D38B-4A1E-8FD3-2A3EAF0B0012}"/>
              </a:ext>
            </a:extLst>
          </p:cNvPr>
          <p:cNvPicPr/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78294" r="8272" b="7619"/>
          <a:stretch>
            <a:fillRect/>
          </a:stretch>
        </p:blipFill>
        <p:spPr bwMode="auto">
          <a:xfrm>
            <a:off x="8514181" y="2164011"/>
            <a:ext cx="2313993" cy="92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id:D9A30652-623F-485F-AB74-6121C8113A94">
            <a:extLst>
              <a:ext uri="{FF2B5EF4-FFF2-40B4-BE49-F238E27FC236}">
                <a16:creationId xmlns:a16="http://schemas.microsoft.com/office/drawing/2014/main" id="{D0B897CE-2148-4D8A-9634-60932C6C2408}"/>
              </a:ext>
            </a:extLst>
          </p:cNvPr>
          <p:cNvPicPr/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7" t="81682" r="14000" b="4183"/>
          <a:stretch/>
        </p:blipFill>
        <p:spPr bwMode="auto">
          <a:xfrm>
            <a:off x="8514181" y="3966302"/>
            <a:ext cx="2313993" cy="95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6A674F60-1C0A-4885-9B1B-27D82658DAE2}"/>
              </a:ext>
            </a:extLst>
          </p:cNvPr>
          <p:cNvSpPr/>
          <p:nvPr/>
        </p:nvSpPr>
        <p:spPr>
          <a:xfrm>
            <a:off x="9360780" y="1642188"/>
            <a:ext cx="2079932" cy="337157"/>
          </a:xfrm>
          <a:prstGeom prst="borderCallout2">
            <a:avLst>
              <a:gd name="adj1" fmla="val 21333"/>
              <a:gd name="adj2" fmla="val 460"/>
              <a:gd name="adj3" fmla="val 18750"/>
              <a:gd name="adj4" fmla="val -16667"/>
              <a:gd name="adj5" fmla="val 234424"/>
              <a:gd name="adj6" fmla="val -317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PENDING REQUEST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D86E351D-B9DF-4EA4-A2C7-0C0E05035360}"/>
              </a:ext>
            </a:extLst>
          </p:cNvPr>
          <p:cNvSpPr/>
          <p:nvPr/>
        </p:nvSpPr>
        <p:spPr>
          <a:xfrm>
            <a:off x="9187543" y="3466634"/>
            <a:ext cx="2344609" cy="337157"/>
          </a:xfrm>
          <a:prstGeom prst="borderCallout2">
            <a:avLst>
              <a:gd name="adj1" fmla="val 23916"/>
              <a:gd name="adj2" fmla="val -350"/>
              <a:gd name="adj3" fmla="val 23916"/>
              <a:gd name="adj4" fmla="val -14270"/>
              <a:gd name="adj5" fmla="val 231841"/>
              <a:gd name="adj6" fmla="val -1910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APPROVED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07D06D-B41E-4F6D-B391-F02EA9D7E5B4}"/>
              </a:ext>
            </a:extLst>
          </p:cNvPr>
          <p:cNvSpPr txBox="1"/>
          <p:nvPr/>
        </p:nvSpPr>
        <p:spPr>
          <a:xfrm>
            <a:off x="5756366" y="5260041"/>
            <a:ext cx="551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REQUESTED SHIFTS ARE NOT YOURS UNTIL YOUR POOL MANAGER AND/OR SUPERVISOR APPROVES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69D92-8167-4E90-937C-6FF89800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2075" y="542419"/>
            <a:ext cx="5934949" cy="5451565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Create a shortcut of the website to your home screen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Change your password after first log in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Don’t forget your password and username (</a:t>
            </a:r>
            <a:r>
              <a:rPr lang="en-US" cap="none" dirty="0"/>
              <a:t>if you do, fill out a </a:t>
            </a:r>
            <a:r>
              <a:rPr lang="en-US" cap="none" dirty="0" err="1"/>
              <a:t>myMITC</a:t>
            </a:r>
            <a:r>
              <a:rPr lang="en-US" cap="none" dirty="0"/>
              <a:t> Help Form on our website)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Approve access to your Location – </a:t>
            </a:r>
            <a:r>
              <a:rPr lang="en-US" dirty="0" err="1"/>
              <a:t>GeoFence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Clock in/out for all your scheduled shifts- Your responsibility!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Check your timesheet for any discrepancies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Remember to check your schedules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Log out of </a:t>
            </a:r>
            <a:r>
              <a:rPr lang="en-US" cap="none" dirty="0" err="1"/>
              <a:t>myMITC</a:t>
            </a:r>
            <a:r>
              <a:rPr lang="en-US" cap="none" dirty="0"/>
              <a:t> </a:t>
            </a:r>
            <a:r>
              <a:rPr lang="en-US" dirty="0"/>
              <a:t>every day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Bring a charger or brick to work because if your phone dies you won’t be able to clock in/out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Phones are not permitted on stand and are only to be used to clock in/out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D453E-23B8-405F-AC8D-056E964F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92" y="204900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B1297-A7A7-43AD-8B86-E2D9845F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36" y="957512"/>
            <a:ext cx="7408506" cy="49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2EA2-76BF-4D9D-9F38-A25547D2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6632"/>
            <a:ext cx="10364451" cy="1201894"/>
          </a:xfrm>
        </p:spPr>
        <p:txBody>
          <a:bodyPr>
            <a:normAutofit/>
          </a:bodyPr>
          <a:lstStyle/>
          <a:p>
            <a:r>
              <a:rPr lang="en-US" sz="4800" cap="none" dirty="0"/>
              <a:t>myMITC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F737-B505-482A-BECC-63FF5B4995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9447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dirty="0"/>
              <a:t>Go to www.aquatico-pools.com</a:t>
            </a:r>
          </a:p>
          <a:p>
            <a:pPr lvl="1"/>
            <a:r>
              <a:rPr lang="en-US" sz="2800" dirty="0"/>
              <a:t>Under Employment -&gt; </a:t>
            </a:r>
            <a:r>
              <a:rPr lang="en-US" sz="2800" cap="none" dirty="0"/>
              <a:t>myMITC</a:t>
            </a:r>
          </a:p>
          <a:p>
            <a:endParaRPr lang="en-US" sz="2800" dirty="0"/>
          </a:p>
          <a:p>
            <a:r>
              <a:rPr lang="en-US" sz="2800" dirty="0"/>
              <a:t>Type in </a:t>
            </a:r>
          </a:p>
          <a:p>
            <a:pPr marL="457200" lvl="1" indent="0">
              <a:buNone/>
            </a:pPr>
            <a:r>
              <a:rPr lang="en-US" sz="2800" dirty="0">
                <a:hlinkClick r:id="rId2"/>
              </a:rPr>
              <a:t>https://timeclock.aquatico-pools.com/MyMITC/2/</a:t>
            </a:r>
            <a:endParaRPr lang="en-US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EEF3006-BFB1-4C78-BA31-18A23948A882}"/>
              </a:ext>
            </a:extLst>
          </p:cNvPr>
          <p:cNvSpPr/>
          <p:nvPr/>
        </p:nvSpPr>
        <p:spPr>
          <a:xfrm rot="577736">
            <a:off x="7358424" y="1900559"/>
            <a:ext cx="2743200" cy="11325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&amp; Quickest 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639E6-F86E-4425-8242-6B5A2F70EA83}"/>
              </a:ext>
            </a:extLst>
          </p:cNvPr>
          <p:cNvSpPr txBox="1"/>
          <p:nvPr/>
        </p:nvSpPr>
        <p:spPr>
          <a:xfrm>
            <a:off x="913774" y="5214475"/>
            <a:ext cx="10363826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BOOKMARK THE WEBSITE OR </a:t>
            </a:r>
          </a:p>
          <a:p>
            <a:pPr algn="ctr"/>
            <a:r>
              <a:rPr lang="en-US" sz="3600" dirty="0">
                <a:solidFill>
                  <a:srgbClr val="92D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CREATE A SHORTCUT APP (shown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3845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F2F5-8AD0-49DD-A7AF-0D8D93B3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50" y="284745"/>
            <a:ext cx="10364451" cy="1235450"/>
          </a:xfrm>
        </p:spPr>
        <p:txBody>
          <a:bodyPr/>
          <a:lstStyle/>
          <a:p>
            <a:r>
              <a:rPr lang="en-US" dirty="0"/>
              <a:t>Create a clock in/out</a:t>
            </a:r>
            <a:br>
              <a:rPr lang="en-US" dirty="0"/>
            </a:br>
            <a:r>
              <a:rPr lang="en-US" dirty="0"/>
              <a:t>shortcut on your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3734A-03E2-4F0D-BD60-86FDE500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63" y="1627533"/>
            <a:ext cx="4065921" cy="505212"/>
          </a:xfrm>
        </p:spPr>
        <p:txBody>
          <a:bodyPr/>
          <a:lstStyle/>
          <a:p>
            <a:pPr algn="ctr"/>
            <a:r>
              <a:rPr lang="en-US" sz="3200" b="1" dirty="0"/>
              <a:t>apple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C4DAF-A6A0-4423-8210-E3F3B6287D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063" y="2132745"/>
            <a:ext cx="4065921" cy="4314708"/>
          </a:xfrm>
          <a:ln w="25400" cmpd="thickThin"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Log onto </a:t>
            </a:r>
            <a:r>
              <a:rPr lang="en-US" cap="none" dirty="0"/>
              <a:t>myMITC </a:t>
            </a:r>
            <a:r>
              <a:rPr lang="en-US" dirty="0"/>
              <a:t>from your browser</a:t>
            </a:r>
            <a:r>
              <a:rPr lang="en-US" cap="none" dirty="0"/>
              <a:t> </a:t>
            </a:r>
            <a:endParaRPr lang="en-US" dirty="0"/>
          </a:p>
          <a:p>
            <a:r>
              <a:rPr lang="en-US" dirty="0"/>
              <a:t>Click the menu icon in the top left</a:t>
            </a:r>
          </a:p>
          <a:p>
            <a:r>
              <a:rPr lang="en-US" dirty="0"/>
              <a:t>Select clock in/out</a:t>
            </a:r>
          </a:p>
          <a:p>
            <a:r>
              <a:rPr lang="en-US" dirty="0"/>
              <a:t>Click the share button </a:t>
            </a:r>
          </a:p>
          <a:p>
            <a:pPr lvl="1"/>
            <a:r>
              <a:rPr lang="en-US" dirty="0"/>
              <a:t>Middle box with up arrow</a:t>
            </a:r>
          </a:p>
          <a:p>
            <a:endParaRPr lang="en-US" dirty="0"/>
          </a:p>
          <a:p>
            <a:r>
              <a:rPr lang="en-US" dirty="0"/>
              <a:t>Add to home screen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20CD0-D115-42F7-AC5A-2EC4E56CE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3233" y="1571550"/>
            <a:ext cx="4074367" cy="561195"/>
          </a:xfrm>
        </p:spPr>
        <p:txBody>
          <a:bodyPr/>
          <a:lstStyle/>
          <a:p>
            <a:pPr algn="ctr"/>
            <a:r>
              <a:rPr lang="en-US" sz="3200" b="1" dirty="0"/>
              <a:t>android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EE7AD-A3EE-4233-AFA2-64448BDBDC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3233" y="2132745"/>
            <a:ext cx="4074368" cy="4314708"/>
          </a:xfrm>
          <a:ln w="25400" cmpd="thickThin"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Log onto </a:t>
            </a:r>
            <a:r>
              <a:rPr lang="en-US" cap="none" dirty="0"/>
              <a:t>myMITC </a:t>
            </a:r>
            <a:r>
              <a:rPr lang="en-US" dirty="0"/>
              <a:t>from your browser</a:t>
            </a:r>
            <a:r>
              <a:rPr lang="en-US" cap="none" dirty="0"/>
              <a:t> </a:t>
            </a:r>
          </a:p>
          <a:p>
            <a:r>
              <a:rPr lang="en-US" dirty="0"/>
              <a:t>Click the menu icon in the top left</a:t>
            </a:r>
          </a:p>
          <a:p>
            <a:r>
              <a:rPr lang="en-US" dirty="0"/>
              <a:t>Select clock in/out</a:t>
            </a:r>
          </a:p>
          <a:p>
            <a:r>
              <a:rPr lang="en-US" dirty="0"/>
              <a:t>Click the overflow button </a:t>
            </a:r>
          </a:p>
          <a:p>
            <a:pPr lvl="1"/>
            <a:r>
              <a:rPr lang="en-US" dirty="0"/>
              <a:t>Three vertical dots</a:t>
            </a:r>
          </a:p>
          <a:p>
            <a:endParaRPr lang="en-US" dirty="0"/>
          </a:p>
          <a:p>
            <a:r>
              <a:rPr lang="en-US" dirty="0"/>
              <a:t>Add to home screen</a:t>
            </a:r>
          </a:p>
          <a:p>
            <a:endParaRPr lang="en-US" dirty="0"/>
          </a:p>
        </p:txBody>
      </p:sp>
      <p:pic>
        <p:nvPicPr>
          <p:cNvPr id="8" name="Picture 2" descr="apple-icon-114x114-precomposed">
            <a:extLst>
              <a:ext uri="{FF2B5EF4-FFF2-40B4-BE49-F238E27FC236}">
                <a16:creationId xmlns:a16="http://schemas.microsoft.com/office/drawing/2014/main" id="{CB4BB727-F131-4D14-A42B-D18F2B64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17" y="28474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ple-icon-114x114-precomposed">
            <a:extLst>
              <a:ext uri="{FF2B5EF4-FFF2-40B4-BE49-F238E27FC236}">
                <a16:creationId xmlns:a16="http://schemas.microsoft.com/office/drawing/2014/main" id="{5A99B3B4-8C04-49F0-A53A-98400863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74" y="28474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E9DACE3-660B-4548-9064-365900470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" t="3731" r="-981" b="82254"/>
          <a:stretch/>
        </p:blipFill>
        <p:spPr>
          <a:xfrm>
            <a:off x="4963010" y="2695664"/>
            <a:ext cx="1903096" cy="4741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 descr="image1.png">
            <a:extLst>
              <a:ext uri="{FF2B5EF4-FFF2-40B4-BE49-F238E27FC236}">
                <a16:creationId xmlns:a16="http://schemas.microsoft.com/office/drawing/2014/main" id="{E6AD4293-FBC2-4377-BC77-658B71629A72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3335" r="-15" b="59990"/>
          <a:stretch/>
        </p:blipFill>
        <p:spPr bwMode="auto">
          <a:xfrm>
            <a:off x="4963010" y="4558229"/>
            <a:ext cx="1904146" cy="127345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9782AD-5A8F-4BD1-9BE0-A4A1C648490D}"/>
              </a:ext>
            </a:extLst>
          </p:cNvPr>
          <p:cNvPicPr/>
          <p:nvPr/>
        </p:nvPicPr>
        <p:blipFill rotWithShape="1">
          <a:blip r:embed="rId6"/>
          <a:srcRect t="92624"/>
          <a:stretch/>
        </p:blipFill>
        <p:spPr bwMode="auto">
          <a:xfrm>
            <a:off x="1643475" y="5319952"/>
            <a:ext cx="1903095" cy="24892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2A7923-CBEE-49F5-A7D2-664AD267492B}"/>
              </a:ext>
            </a:extLst>
          </p:cNvPr>
          <p:cNvPicPr/>
          <p:nvPr/>
        </p:nvPicPr>
        <p:blipFill rotWithShape="1">
          <a:blip r:embed="rId7"/>
          <a:srcRect t="5604" b="85641"/>
          <a:stretch/>
        </p:blipFill>
        <p:spPr bwMode="auto">
          <a:xfrm>
            <a:off x="8288869" y="5296327"/>
            <a:ext cx="1903095" cy="296170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24BB5C6F-8686-44A6-949A-25937C951478}"/>
              </a:ext>
            </a:extLst>
          </p:cNvPr>
          <p:cNvSpPr/>
          <p:nvPr/>
        </p:nvSpPr>
        <p:spPr>
          <a:xfrm>
            <a:off x="5482184" y="3320218"/>
            <a:ext cx="766820" cy="306603"/>
          </a:xfrm>
          <a:prstGeom prst="borderCallout2">
            <a:avLst>
              <a:gd name="adj1" fmla="val 26958"/>
              <a:gd name="adj2" fmla="val -1769"/>
              <a:gd name="adj3" fmla="val 5069"/>
              <a:gd name="adj4" fmla="val -29795"/>
              <a:gd name="adj5" fmla="val -37403"/>
              <a:gd name="adj6" fmla="val -4034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71962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0752-926E-47AF-8309-83ABEFA5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954"/>
            <a:ext cx="10364451" cy="1092837"/>
          </a:xfrm>
        </p:spPr>
        <p:txBody>
          <a:bodyPr>
            <a:normAutofit/>
          </a:bodyPr>
          <a:lstStyle/>
          <a:p>
            <a:r>
              <a:rPr lang="en-US" sz="4800" cap="none" dirty="0"/>
              <a:t>myMITC HOME SCREEN</a:t>
            </a:r>
            <a:endParaRPr lang="en-US" sz="4800" dirty="0"/>
          </a:p>
        </p:txBody>
      </p:sp>
      <p:pic>
        <p:nvPicPr>
          <p:cNvPr id="5" name="Content Placeholder 4" descr="image1.png">
            <a:extLst>
              <a:ext uri="{FF2B5EF4-FFF2-40B4-BE49-F238E27FC236}">
                <a16:creationId xmlns:a16="http://schemas.microsoft.com/office/drawing/2014/main" id="{0F122FBA-A3C8-44EF-9385-784DB245F2AF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10625" r="59565" b="59793"/>
          <a:stretch>
            <a:fillRect/>
          </a:stretch>
        </p:blipFill>
        <p:spPr bwMode="auto">
          <a:xfrm>
            <a:off x="3238321" y="2607370"/>
            <a:ext cx="1605022" cy="254355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3CACD-6BC5-44B9-B5A5-609F9867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96" t="15071"/>
          <a:stretch/>
        </p:blipFill>
        <p:spPr>
          <a:xfrm>
            <a:off x="7112488" y="2607370"/>
            <a:ext cx="1718907" cy="2543554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C9795F5-BC6D-473E-A5F2-01E63EAD5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53"/>
          <a:stretch/>
        </p:blipFill>
        <p:spPr>
          <a:xfrm>
            <a:off x="5039789" y="1747623"/>
            <a:ext cx="1876253" cy="317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Bent 10">
            <a:extLst>
              <a:ext uri="{FF2B5EF4-FFF2-40B4-BE49-F238E27FC236}">
                <a16:creationId xmlns:a16="http://schemas.microsoft.com/office/drawing/2014/main" id="{2E88164B-1087-405F-A21F-3AE18426F033}"/>
              </a:ext>
            </a:extLst>
          </p:cNvPr>
          <p:cNvSpPr/>
          <p:nvPr/>
        </p:nvSpPr>
        <p:spPr>
          <a:xfrm>
            <a:off x="3397098" y="1932289"/>
            <a:ext cx="1446245" cy="5225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7C8EA9-F443-4CCA-833A-85A14C073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488" y="1932289"/>
            <a:ext cx="1466850" cy="542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E09833-4541-45EA-B3A4-0183664D86FE}"/>
              </a:ext>
            </a:extLst>
          </p:cNvPr>
          <p:cNvSpPr txBox="1"/>
          <p:nvPr/>
        </p:nvSpPr>
        <p:spPr>
          <a:xfrm>
            <a:off x="2982718" y="1553596"/>
            <a:ext cx="19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OVERFLOW MENU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7720E-918F-4097-B2DD-6F1A70F9F441}"/>
              </a:ext>
            </a:extLst>
          </p:cNvPr>
          <p:cNvSpPr txBox="1"/>
          <p:nvPr/>
        </p:nvSpPr>
        <p:spPr>
          <a:xfrm>
            <a:off x="7112488" y="1562957"/>
            <a:ext cx="14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MENU</a:t>
            </a:r>
          </a:p>
        </p:txBody>
      </p:sp>
    </p:spTree>
    <p:extLst>
      <p:ext uri="{BB962C8B-B14F-4D97-AF65-F5344CB8AC3E}">
        <p14:creationId xmlns:p14="http://schemas.microsoft.com/office/powerpoint/2010/main" val="391062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5027-049D-4A45-9F79-1D7F5CBD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0608"/>
            <a:ext cx="10364451" cy="958355"/>
          </a:xfrm>
        </p:spPr>
        <p:txBody>
          <a:bodyPr/>
          <a:lstStyle/>
          <a:p>
            <a:r>
              <a:rPr lang="en-US" sz="4800" cap="none" dirty="0">
                <a:solidFill>
                  <a:prstClr val="black"/>
                </a:solidFill>
              </a:rPr>
              <a:t>USER MENU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00D1C-BC6B-497F-A8C4-8E888A7178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874" t="4143" r="2280" b="2777"/>
          <a:stretch/>
        </p:blipFill>
        <p:spPr>
          <a:xfrm>
            <a:off x="7313514" y="2026080"/>
            <a:ext cx="2978134" cy="202349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55C5AF-7D96-42D5-9AAF-1862E855A89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5467" t="6970" r="3998" b="11122"/>
          <a:stretch/>
        </p:blipFill>
        <p:spPr>
          <a:xfrm>
            <a:off x="8856089" y="3158446"/>
            <a:ext cx="2217371" cy="1405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6B1C1-735E-4840-9518-79AA5E316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96" t="15071"/>
          <a:stretch/>
        </p:blipFill>
        <p:spPr>
          <a:xfrm>
            <a:off x="5171111" y="1506271"/>
            <a:ext cx="1849777" cy="2737209"/>
          </a:xfrm>
          <a:prstGeom prst="rect">
            <a:avLst/>
          </a:prstGeom>
        </p:spPr>
      </p:pic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C83FBE17-0E7D-4CA9-9572-E8705E6E78CA}"/>
              </a:ext>
            </a:extLst>
          </p:cNvPr>
          <p:cNvSpPr/>
          <p:nvPr/>
        </p:nvSpPr>
        <p:spPr>
          <a:xfrm rot="1453491">
            <a:off x="8039638" y="36516"/>
            <a:ext cx="4234760" cy="275085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9D51C-6CB8-49A2-81E4-3F25F6A82452}"/>
              </a:ext>
            </a:extLst>
          </p:cNvPr>
          <p:cNvSpPr/>
          <p:nvPr/>
        </p:nvSpPr>
        <p:spPr>
          <a:xfrm rot="966288">
            <a:off x="8554751" y="853101"/>
            <a:ext cx="274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nformal Roman" panose="030604020304060B0204" pitchFamily="66" charset="0"/>
              </a:rPr>
              <a:t>ALL EMPLOYEES BEGIN WITH THE SAME PASSWORD… LOG IN AND CHANGE IT!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1FD8EE20-5814-4366-A6BD-B3DE023959E4}"/>
              </a:ext>
            </a:extLst>
          </p:cNvPr>
          <p:cNvSpPr/>
          <p:nvPr/>
        </p:nvSpPr>
        <p:spPr>
          <a:xfrm>
            <a:off x="7369099" y="3156497"/>
            <a:ext cx="713489" cy="235131"/>
          </a:xfrm>
          <a:prstGeom prst="flowChartTerminator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6DF31-87DC-419F-ADAF-853239594E1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082588" y="3274063"/>
            <a:ext cx="793581" cy="26099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C908019-74D3-473A-BC99-8F88E54AB097}"/>
              </a:ext>
            </a:extLst>
          </p:cNvPr>
          <p:cNvSpPr txBox="1"/>
          <p:nvPr/>
        </p:nvSpPr>
        <p:spPr>
          <a:xfrm>
            <a:off x="5308072" y="4314238"/>
            <a:ext cx="156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LOG OUT: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MAKE SURE YOU LOG OUT EACH DAY TO ALLOW FOR SYSTEM UPDATES</a:t>
            </a:r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53E88ABB-5418-4852-84C6-59E326DCB5E5}"/>
              </a:ext>
            </a:extLst>
          </p:cNvPr>
          <p:cNvSpPr/>
          <p:nvPr/>
        </p:nvSpPr>
        <p:spPr>
          <a:xfrm rot="10800000">
            <a:off x="1519001" y="1843123"/>
            <a:ext cx="2378738" cy="567005"/>
          </a:xfrm>
          <a:prstGeom prst="borderCallout2">
            <a:avLst>
              <a:gd name="adj1" fmla="val 66965"/>
              <a:gd name="adj2" fmla="val -644"/>
              <a:gd name="adj3" fmla="val 68750"/>
              <a:gd name="adj4" fmla="val -29115"/>
              <a:gd name="adj5" fmla="val -45789"/>
              <a:gd name="adj6" fmla="val -59847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85914-6D35-486A-A6BC-38FAF07CC23E}"/>
              </a:ext>
            </a:extLst>
          </p:cNvPr>
          <p:cNvSpPr txBox="1"/>
          <p:nvPr/>
        </p:nvSpPr>
        <p:spPr>
          <a:xfrm>
            <a:off x="1542723" y="1803460"/>
            <a:ext cx="237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Shifts: </a:t>
            </a:r>
          </a:p>
          <a:p>
            <a:pPr algn="ctr"/>
            <a:r>
              <a:rPr lang="en-US" dirty="0"/>
              <a:t>Request More Shifts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7897D5D-49E5-4B6C-BF68-C575BB451831}"/>
              </a:ext>
            </a:extLst>
          </p:cNvPr>
          <p:cNvCxnSpPr>
            <a:cxnSpLocks/>
          </p:cNvCxnSpPr>
          <p:nvPr/>
        </p:nvCxnSpPr>
        <p:spPr>
          <a:xfrm>
            <a:off x="6766560" y="2333897"/>
            <a:ext cx="574746" cy="280007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llout: Bent Line 29">
            <a:extLst>
              <a:ext uri="{FF2B5EF4-FFF2-40B4-BE49-F238E27FC236}">
                <a16:creationId xmlns:a16="http://schemas.microsoft.com/office/drawing/2014/main" id="{663C1F27-9B8A-4966-9572-B9F46EB96D7E}"/>
              </a:ext>
            </a:extLst>
          </p:cNvPr>
          <p:cNvSpPr/>
          <p:nvPr/>
        </p:nvSpPr>
        <p:spPr>
          <a:xfrm rot="10800000">
            <a:off x="2620851" y="3933901"/>
            <a:ext cx="1769934" cy="1770213"/>
          </a:xfrm>
          <a:prstGeom prst="borderCallout2">
            <a:avLst>
              <a:gd name="adj1" fmla="val 18258"/>
              <a:gd name="adj2" fmla="val 32"/>
              <a:gd name="adj3" fmla="val 18750"/>
              <a:gd name="adj4" fmla="val -16667"/>
              <a:gd name="adj5" fmla="val 112992"/>
              <a:gd name="adj6" fmla="val -6044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FE79C0-CEDF-4E8C-97B3-7F263A975F34}"/>
              </a:ext>
            </a:extLst>
          </p:cNvPr>
          <p:cNvSpPr txBox="1"/>
          <p:nvPr/>
        </p:nvSpPr>
        <p:spPr>
          <a:xfrm>
            <a:off x="2663827" y="4080343"/>
            <a:ext cx="1707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myMITC</a:t>
            </a:r>
            <a:r>
              <a:rPr lang="en-US" dirty="0"/>
              <a:t> U: </a:t>
            </a:r>
          </a:p>
          <a:p>
            <a:pPr algn="ctr"/>
            <a:r>
              <a:rPr lang="en-US" dirty="0"/>
              <a:t>Mini Tutorials if you have questions about the system</a:t>
            </a:r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E2DB597C-FF5E-412E-AC08-E3038A65EF4A}"/>
              </a:ext>
            </a:extLst>
          </p:cNvPr>
          <p:cNvSpPr/>
          <p:nvPr/>
        </p:nvSpPr>
        <p:spPr>
          <a:xfrm>
            <a:off x="7661725" y="4626784"/>
            <a:ext cx="2431509" cy="1477925"/>
          </a:xfrm>
          <a:prstGeom prst="borderCallout2">
            <a:avLst>
              <a:gd name="adj1" fmla="val 5066"/>
              <a:gd name="adj2" fmla="val 481"/>
              <a:gd name="adj3" fmla="val -17016"/>
              <a:gd name="adj4" fmla="val -22358"/>
              <a:gd name="adj5" fmla="val -104732"/>
              <a:gd name="adj6" fmla="val -432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980714-65A8-4ACE-8C9D-63ABD44AF106}"/>
              </a:ext>
            </a:extLst>
          </p:cNvPr>
          <p:cNvSpPr/>
          <p:nvPr/>
        </p:nvSpPr>
        <p:spPr>
          <a:xfrm>
            <a:off x="7575904" y="4762081"/>
            <a:ext cx="2517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Job Calendars: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myCalendar</a:t>
            </a:r>
            <a:r>
              <a:rPr lang="en-US" dirty="0"/>
              <a:t> under Menu Overflow to see your scheduled shifts</a:t>
            </a:r>
          </a:p>
        </p:txBody>
      </p:sp>
      <p:sp>
        <p:nvSpPr>
          <p:cNvPr id="43" name="Callout: Bent Line 42">
            <a:extLst>
              <a:ext uri="{FF2B5EF4-FFF2-40B4-BE49-F238E27FC236}">
                <a16:creationId xmlns:a16="http://schemas.microsoft.com/office/drawing/2014/main" id="{D977933E-A691-4A7E-8055-91304B7A75CC}"/>
              </a:ext>
            </a:extLst>
          </p:cNvPr>
          <p:cNvSpPr/>
          <p:nvPr/>
        </p:nvSpPr>
        <p:spPr>
          <a:xfrm rot="10800000">
            <a:off x="1759131" y="2870405"/>
            <a:ext cx="2180408" cy="660183"/>
          </a:xfrm>
          <a:prstGeom prst="borderCallout2">
            <a:avLst>
              <a:gd name="adj1" fmla="val 46451"/>
              <a:gd name="adj2" fmla="val 238"/>
              <a:gd name="adj3" fmla="val 18750"/>
              <a:gd name="adj4" fmla="val -16667"/>
              <a:gd name="adj5" fmla="val 18843"/>
              <a:gd name="adj6" fmla="val -65084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EBD1801-E5E6-4826-9DBE-D7FA3EC5BCBF}"/>
              </a:ext>
            </a:extLst>
          </p:cNvPr>
          <p:cNvSpPr/>
          <p:nvPr/>
        </p:nvSpPr>
        <p:spPr>
          <a:xfrm>
            <a:off x="1720060" y="2853103"/>
            <a:ext cx="2258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Select for best viewing on cell phones</a:t>
            </a:r>
          </a:p>
        </p:txBody>
      </p:sp>
    </p:spTree>
    <p:extLst>
      <p:ext uri="{BB962C8B-B14F-4D97-AF65-F5344CB8AC3E}">
        <p14:creationId xmlns:p14="http://schemas.microsoft.com/office/powerpoint/2010/main" val="4808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246C-C41D-4550-82D2-CCB5AB6F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895" y="270589"/>
            <a:ext cx="6752908" cy="929702"/>
          </a:xfrm>
        </p:spPr>
        <p:txBody>
          <a:bodyPr>
            <a:noAutofit/>
          </a:bodyPr>
          <a:lstStyle/>
          <a:p>
            <a:r>
              <a:rPr lang="en-US" sz="6600" dirty="0"/>
              <a:t>Clock in/out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951147-95C4-457E-B137-FA9F3980E4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1005" y="1200291"/>
            <a:ext cx="3008060" cy="3118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F269B0-867D-420C-A89C-DBA25D65847D}"/>
              </a:ext>
            </a:extLst>
          </p:cNvPr>
          <p:cNvSpPr txBox="1"/>
          <p:nvPr/>
        </p:nvSpPr>
        <p:spPr>
          <a:xfrm>
            <a:off x="4537183" y="1372858"/>
            <a:ext cx="2978332" cy="341632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Log onto myMITC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Click CLOCK IN/OUT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Job Pin will auto populate (Geofencing)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Must be at the facility to clock in/out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1164EA-4936-489B-B0A3-DA991CD756F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336" r="1113" b="2791"/>
          <a:stretch/>
        </p:blipFill>
        <p:spPr bwMode="auto">
          <a:xfrm>
            <a:off x="8651839" y="1200291"/>
            <a:ext cx="3008060" cy="3118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56DCE9-1ECD-4659-ABA8-D2966044339D}"/>
              </a:ext>
            </a:extLst>
          </p:cNvPr>
          <p:cNvSpPr txBox="1"/>
          <p:nvPr/>
        </p:nvSpPr>
        <p:spPr>
          <a:xfrm>
            <a:off x="411005" y="4961746"/>
            <a:ext cx="11248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**MOST IMPORTANT FEATURE**</a:t>
            </a:r>
          </a:p>
          <a:p>
            <a:pPr algn="ctr"/>
            <a:r>
              <a:rPr lang="en-US" sz="4500" dirty="0"/>
              <a:t>THIS IS HOW YOU WILL RECEIVE A PAYCHECK!</a:t>
            </a:r>
          </a:p>
        </p:txBody>
      </p:sp>
    </p:spTree>
    <p:extLst>
      <p:ext uri="{BB962C8B-B14F-4D97-AF65-F5344CB8AC3E}">
        <p14:creationId xmlns:p14="http://schemas.microsoft.com/office/powerpoint/2010/main" val="119261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9C5C-CDE7-4C35-AF82-06F31684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91886"/>
            <a:ext cx="10364452" cy="775064"/>
          </a:xfrm>
        </p:spPr>
        <p:txBody>
          <a:bodyPr>
            <a:normAutofit/>
          </a:bodyPr>
          <a:lstStyle/>
          <a:p>
            <a:r>
              <a:rPr lang="en-US" sz="4800" dirty="0"/>
              <a:t>Geo “FENCING”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E92F-D5BA-4AC5-84AD-60FF53B5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1243907"/>
            <a:ext cx="10364452" cy="1586380"/>
          </a:xfrm>
          <a:ln w="38100" cmpd="tri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Geofence: a virtual geographic boundary, defined by GPS, that enables software to </a:t>
            </a:r>
            <a:r>
              <a:rPr lang="en-US" sz="2400" u="sng" dirty="0">
                <a:solidFill>
                  <a:srgbClr val="C00000"/>
                </a:solidFill>
              </a:rPr>
              <a:t>trigger a response </a:t>
            </a:r>
            <a:r>
              <a:rPr lang="en-US" sz="2400" dirty="0">
                <a:solidFill>
                  <a:srgbClr val="C00000"/>
                </a:solidFill>
              </a:rPr>
              <a:t>when a mobile device enters or leaves a particular area.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4C8FD-0749-47B7-B17E-FE1BD4271C6D}"/>
              </a:ext>
            </a:extLst>
          </p:cNvPr>
          <p:cNvSpPr txBox="1"/>
          <p:nvPr/>
        </p:nvSpPr>
        <p:spPr>
          <a:xfrm>
            <a:off x="913774" y="3549987"/>
            <a:ext cx="664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Employees MUST BE PHYSICALLY at their facility to CLOCK IN/OUT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Employees should arrive at least 10 minutes before pool opens to be on the lifeguard stand by scheduled start time. 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Employees may not clock out or leave until the end of their shift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Location MUST be turned on in Location Services, and myMITC allowed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9334-CFEF-4EB8-B575-DB9095CC1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664" y="3384549"/>
            <a:ext cx="23812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8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FF095E-C6F5-4B8D-84AE-6855FE44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798109"/>
            <a:ext cx="10287000" cy="3857625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771B9-A767-4033-B990-E6DA72CA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6750"/>
            <a:ext cx="10364451" cy="115748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prstClr val="black"/>
                </a:solidFill>
              </a:rPr>
              <a:t>location services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9A0A5-1284-4D63-99C1-26FB00A2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692066"/>
            <a:ext cx="5106027" cy="679994"/>
          </a:xfrm>
        </p:spPr>
        <p:txBody>
          <a:bodyPr/>
          <a:lstStyle/>
          <a:p>
            <a:pPr lvl="0" algn="ctr">
              <a:buClr>
                <a:prstClr val="black"/>
              </a:buClr>
            </a:pPr>
            <a:r>
              <a:rPr lang="en-US" sz="3200" b="1" dirty="0">
                <a:solidFill>
                  <a:schemeClr val="accent3"/>
                </a:solidFill>
              </a:rPr>
              <a:t>apple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B0894-0CCA-47B1-A809-A7A9601EF9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1967" y="2469908"/>
            <a:ext cx="3249228" cy="3079142"/>
          </a:xfrm>
        </p:spPr>
        <p:txBody>
          <a:bodyPr>
            <a:normAutofit fontScale="92500" lnSpcReduction="10000"/>
          </a:bodyPr>
          <a:lstStyle/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Settings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Privacy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Location Services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Share My Location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 safari 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</a:rPr>
              <a:t>Select     while using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823ED-1E96-4C93-8A3B-C3F34B9F8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8" y="1692066"/>
            <a:ext cx="5105401" cy="679994"/>
          </a:xfrm>
        </p:spPr>
        <p:txBody>
          <a:bodyPr/>
          <a:lstStyle/>
          <a:p>
            <a:pPr algn="ctr"/>
            <a:r>
              <a:rPr lang="en-US" sz="3200" b="1" dirty="0"/>
              <a:t>android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2EBBC-41D2-4E18-AE4E-716BA72877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86725" y="2469908"/>
            <a:ext cx="3630967" cy="3079142"/>
          </a:xfrm>
        </p:spPr>
        <p:txBody>
          <a:bodyPr>
            <a:normAutofit/>
          </a:bodyPr>
          <a:lstStyle/>
          <a:p>
            <a:pPr algn="ctr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200" b="1" dirty="0">
                <a:ln>
                  <a:solidFill>
                    <a:srgbClr val="FFFFFF"/>
                  </a:solidFill>
                </a:ln>
              </a:rPr>
              <a:t>Settings</a:t>
            </a:r>
          </a:p>
          <a:p>
            <a:pPr algn="ctr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200" b="1" dirty="0">
                <a:ln>
                  <a:solidFill>
                    <a:srgbClr val="FFFFFF"/>
                  </a:solidFill>
                </a:ln>
              </a:rPr>
              <a:t>location</a:t>
            </a:r>
          </a:p>
          <a:p>
            <a:pPr algn="ctr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200" b="1" dirty="0">
                <a:ln>
                  <a:solidFill>
                    <a:srgbClr val="FFFFFF"/>
                  </a:solidFill>
                </a:ln>
              </a:rPr>
              <a:t>Swipe  “On” </a:t>
            </a:r>
          </a:p>
          <a:p>
            <a:pPr marL="0" indent="0" algn="ctr">
              <a:buNone/>
            </a:pPr>
            <a:r>
              <a:rPr lang="en-US" sz="2200" b="1" dirty="0">
                <a:ln>
                  <a:solidFill>
                    <a:srgbClr val="FFFFFF"/>
                  </a:solidFill>
                </a:ln>
              </a:rPr>
              <a:t>Or</a:t>
            </a:r>
          </a:p>
          <a:p>
            <a:pPr algn="ctr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200" b="1" dirty="0">
                <a:ln>
                  <a:solidFill>
                    <a:srgbClr val="FFFFFF"/>
                  </a:solidFill>
                </a:ln>
              </a:rPr>
              <a:t>swipe down &amp; click icon         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94A52-B8C2-42D5-98A8-C4A8D37CDD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729" t="14067" r="33373" b="68100"/>
          <a:stretch/>
        </p:blipFill>
        <p:spPr>
          <a:xfrm>
            <a:off x="1255745" y="562850"/>
            <a:ext cx="691432" cy="665285"/>
          </a:xfrm>
          <a:prstGeom prst="rect">
            <a:avLst/>
          </a:prstGeom>
        </p:spPr>
      </p:pic>
      <p:pic>
        <p:nvPicPr>
          <p:cNvPr id="8" name="Picture 4" descr="Image result for andriod icon location">
            <a:extLst>
              <a:ext uri="{FF2B5EF4-FFF2-40B4-BE49-F238E27FC236}">
                <a16:creationId xmlns:a16="http://schemas.microsoft.com/office/drawing/2014/main" id="{F14D8127-060C-447B-A35A-7D7CBA1B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350" y="602489"/>
            <a:ext cx="647869" cy="64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2B75C-41E2-466B-9315-1A9C3EDEA8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26" t="18155" r="40624" b="71590"/>
          <a:stretch/>
        </p:blipFill>
        <p:spPr>
          <a:xfrm>
            <a:off x="3110770" y="5071998"/>
            <a:ext cx="221327" cy="212613"/>
          </a:xfrm>
          <a:prstGeom prst="rect">
            <a:avLst/>
          </a:prstGeom>
        </p:spPr>
      </p:pic>
      <p:pic>
        <p:nvPicPr>
          <p:cNvPr id="12" name="Picture 4" descr="Image result for andriod icon location">
            <a:extLst>
              <a:ext uri="{FF2B5EF4-FFF2-40B4-BE49-F238E27FC236}">
                <a16:creationId xmlns:a16="http://schemas.microsoft.com/office/drawing/2014/main" id="{67370B35-415C-406D-AD05-D8825327F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7545"/>
          <a:stretch/>
        </p:blipFill>
        <p:spPr bwMode="auto">
          <a:xfrm>
            <a:off x="8281583" y="5036760"/>
            <a:ext cx="283920" cy="4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7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2CD9-8ECF-4EFF-BE16-E02D5277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08" y="217715"/>
            <a:ext cx="9892449" cy="661851"/>
          </a:xfrm>
        </p:spPr>
        <p:txBody>
          <a:bodyPr>
            <a:noAutofit/>
          </a:bodyPr>
          <a:lstStyle/>
          <a:p>
            <a:r>
              <a:rPr lang="en-US" sz="4800" cap="none" dirty="0">
                <a:solidFill>
                  <a:prstClr val="black"/>
                </a:solidFill>
              </a:rPr>
              <a:t>myTIMESHEET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5606A6-C0CF-440B-A404-18724F30E8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8236" t="19590" r="1066" b="6306"/>
          <a:stretch/>
        </p:blipFill>
        <p:spPr>
          <a:xfrm>
            <a:off x="1036808" y="1027611"/>
            <a:ext cx="10084038" cy="5161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BE94AA-D5EC-4324-86A5-BBCA17526B40}"/>
              </a:ext>
            </a:extLst>
          </p:cNvPr>
          <p:cNvSpPr/>
          <p:nvPr/>
        </p:nvSpPr>
        <p:spPr>
          <a:xfrm>
            <a:off x="1184366" y="5024846"/>
            <a:ext cx="3326674" cy="1071154"/>
          </a:xfrm>
          <a:prstGeom prst="round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E4CD-2AD1-40D3-8791-E89EEF929941}"/>
              </a:ext>
            </a:extLst>
          </p:cNvPr>
          <p:cNvSpPr txBox="1"/>
          <p:nvPr/>
        </p:nvSpPr>
        <p:spPr>
          <a:xfrm>
            <a:off x="3718071" y="5773269"/>
            <a:ext cx="9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Elephant" panose="02020904090505020303" pitchFamily="18" charset="0"/>
              </a:rPr>
              <a:t>KEY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99FFE9-A5D9-4FEE-AD8D-B17AF304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637" y="4244227"/>
            <a:ext cx="728049" cy="24268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697B2E0-B966-468A-9656-13FCC8D9A627}"/>
              </a:ext>
            </a:extLst>
          </p:cNvPr>
          <p:cNvCxnSpPr/>
          <p:nvPr/>
        </p:nvCxnSpPr>
        <p:spPr>
          <a:xfrm flipV="1">
            <a:off x="3866606" y="4365568"/>
            <a:ext cx="4484031" cy="132983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A17F2F35-6E0B-46CC-8748-D03DC63FDFEA}"/>
              </a:ext>
            </a:extLst>
          </p:cNvPr>
          <p:cNvSpPr/>
          <p:nvPr/>
        </p:nvSpPr>
        <p:spPr>
          <a:xfrm>
            <a:off x="8350637" y="4244227"/>
            <a:ext cx="728049" cy="242683"/>
          </a:xfrm>
          <a:prstGeom prst="flowChartTermina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Diagonal Corners Snipped 31">
            <a:extLst>
              <a:ext uri="{FF2B5EF4-FFF2-40B4-BE49-F238E27FC236}">
                <a16:creationId xmlns:a16="http://schemas.microsoft.com/office/drawing/2014/main" id="{6228CBF7-80D9-45CD-A5B6-6E875AE58EF4}"/>
              </a:ext>
            </a:extLst>
          </p:cNvPr>
          <p:cNvSpPr/>
          <p:nvPr/>
        </p:nvSpPr>
        <p:spPr>
          <a:xfrm>
            <a:off x="8456023" y="4634955"/>
            <a:ext cx="1576252" cy="483325"/>
          </a:xfrm>
          <a:prstGeom prst="snip2DiagRect">
            <a:avLst/>
          </a:prstGeom>
          <a:solidFill>
            <a:srgbClr val="E71B0B">
              <a:alpha val="26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abriola" panose="04040605051002020D02" pitchFamily="82" charset="0"/>
              </a:rPr>
              <a:t>Click on the time to review error</a:t>
            </a:r>
          </a:p>
        </p:txBody>
      </p:sp>
    </p:spTree>
    <p:extLst>
      <p:ext uri="{BB962C8B-B14F-4D97-AF65-F5344CB8AC3E}">
        <p14:creationId xmlns:p14="http://schemas.microsoft.com/office/powerpoint/2010/main" val="29473907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3222</TotalTime>
  <Words>834</Words>
  <Application>Microsoft Office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Aharoni</vt:lpstr>
      <vt:lpstr>Arial</vt:lpstr>
      <vt:lpstr>Elephant</vt:lpstr>
      <vt:lpstr>Eras Bold ITC</vt:lpstr>
      <vt:lpstr>Eras Demi ITC</vt:lpstr>
      <vt:lpstr>Freestyle Script</vt:lpstr>
      <vt:lpstr>Gabriola</vt:lpstr>
      <vt:lpstr>Informal Roman</vt:lpstr>
      <vt:lpstr>Narkisim</vt:lpstr>
      <vt:lpstr>Tw Cen MT</vt:lpstr>
      <vt:lpstr>Wingdings</vt:lpstr>
      <vt:lpstr>Droplet</vt:lpstr>
      <vt:lpstr>myMITC Overview &amp; Training</vt:lpstr>
      <vt:lpstr>myMITC Website</vt:lpstr>
      <vt:lpstr>Create a clock in/out shortcut on your phone</vt:lpstr>
      <vt:lpstr>myMITC HOME SCREEN</vt:lpstr>
      <vt:lpstr>USER MENU</vt:lpstr>
      <vt:lpstr>Clock in/out</vt:lpstr>
      <vt:lpstr>Geo “FENCING”</vt:lpstr>
      <vt:lpstr>location services</vt:lpstr>
      <vt:lpstr>myTIMESHEET</vt:lpstr>
      <vt:lpstr>myTIMESHEET</vt:lpstr>
      <vt:lpstr>PowerPoint Presentation</vt:lpstr>
      <vt:lpstr>myCALENDAR</vt:lpstr>
      <vt:lpstr>myCALENDAR: OPEN SHIFTS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myMITC Overview &amp; Training</dc:title>
  <dc:creator>Erin Meyer</dc:creator>
  <cp:lastModifiedBy>Erin Meyer</cp:lastModifiedBy>
  <cp:revision>170</cp:revision>
  <dcterms:created xsi:type="dcterms:W3CDTF">2017-10-26T17:08:40Z</dcterms:created>
  <dcterms:modified xsi:type="dcterms:W3CDTF">2017-11-02T17:04:47Z</dcterms:modified>
</cp:coreProperties>
</file>